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9" r:id="rId9"/>
    <p:sldId id="270" r:id="rId10"/>
    <p:sldId id="262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46" d="100"/>
          <a:sy n="46" d="100"/>
        </p:scale>
        <p:origin x="962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4">
            <a:extLst>
              <a:ext uri="{FF2B5EF4-FFF2-40B4-BE49-F238E27FC236}">
                <a16:creationId xmlns:a16="http://schemas.microsoft.com/office/drawing/2014/main" id="{E3A8E4EE-1458-85AC-67A0-763C077CC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9768" y="114675"/>
            <a:ext cx="1604165" cy="1554914"/>
          </a:xfrm>
          <a:prstGeom prst="rect">
            <a:avLst/>
          </a:prstGeom>
        </p:spPr>
      </p:pic>
      <p:pic>
        <p:nvPicPr>
          <p:cNvPr id="14" name="Image 5">
            <a:extLst>
              <a:ext uri="{FF2B5EF4-FFF2-40B4-BE49-F238E27FC236}">
                <a16:creationId xmlns:a16="http://schemas.microsoft.com/office/drawing/2014/main" id="{5DD204DC-E8D1-DF3A-A685-32236D909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88" y="114675"/>
            <a:ext cx="1554914" cy="1554914"/>
          </a:xfrm>
          <a:prstGeom prst="rect">
            <a:avLst/>
          </a:prstGeom>
        </p:spPr>
      </p:pic>
      <p:pic>
        <p:nvPicPr>
          <p:cNvPr id="15" name="Image 6">
            <a:extLst>
              <a:ext uri="{FF2B5EF4-FFF2-40B4-BE49-F238E27FC236}">
                <a16:creationId xmlns:a16="http://schemas.microsoft.com/office/drawing/2014/main" id="{3F032005-F05F-7B50-246B-9AF6F71C3C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8" t="13765" r="24270" b="23077"/>
          <a:stretch/>
        </p:blipFill>
        <p:spPr>
          <a:xfrm>
            <a:off x="0" y="5303086"/>
            <a:ext cx="1376045" cy="1554914"/>
          </a:xfrm>
          <a:prstGeom prst="rect">
            <a:avLst/>
          </a:prstGeom>
        </p:spPr>
      </p:pic>
      <p:pic>
        <p:nvPicPr>
          <p:cNvPr id="16" name="Image 8" descr="Une image contenant texte, Graphique, cercle, Police&#10;&#10;Le contenu généré par l’IA peut être incorrect.">
            <a:extLst>
              <a:ext uri="{FF2B5EF4-FFF2-40B4-BE49-F238E27FC236}">
                <a16:creationId xmlns:a16="http://schemas.microsoft.com/office/drawing/2014/main" id="{FE996313-5BFB-BB19-3B43-F3D7B7ED19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498" y="5096650"/>
            <a:ext cx="1670656" cy="153455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8D53FB3B-FD36-CDD9-C63B-646037717F11}"/>
              </a:ext>
            </a:extLst>
          </p:cNvPr>
          <p:cNvSpPr txBox="1"/>
          <p:nvPr/>
        </p:nvSpPr>
        <p:spPr>
          <a:xfrm>
            <a:off x="1466005" y="2133388"/>
            <a:ext cx="890649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6000" b="0" i="0" dirty="0">
                <a:solidFill>
                  <a:srgbClr val="080809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ورشة تكوينية حول</a:t>
            </a:r>
            <a:endParaRPr lang="ar-DZ" sz="6000" b="0" i="0" dirty="0">
              <a:solidFill>
                <a:srgbClr val="080809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SA" sz="6000" b="0" i="0" dirty="0">
                <a:solidFill>
                  <a:srgbClr val="080809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تصميم وإنشاء المنصات والتطبيقات والمواقع الإلكترونية</a:t>
            </a:r>
            <a:endParaRPr lang="fr-FR" sz="6000" b="0" i="0" dirty="0">
              <a:solidFill>
                <a:srgbClr val="080809"/>
              </a:solidFill>
              <a:effectLst/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algn="ctr"/>
            <a:r>
              <a:rPr lang="ar-DZ" sz="6000" b="0" i="0" dirty="0">
                <a:solidFill>
                  <a:srgbClr val="080809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د. مداني حميد</a:t>
            </a:r>
            <a:r>
              <a:rPr lang="ar-SA" sz="6000" b="0" i="0" dirty="0">
                <a:solidFill>
                  <a:srgbClr val="080809"/>
                </a:solidFill>
                <a:effectLst/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fr-FR" sz="60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6. Levier 2 — Intelligence Artificielle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7 /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>
                <a:solidFill>
                  <a:srgbClr val="1F3A5F"/>
                </a:solidFill>
                <a:latin typeface="Calibri"/>
              </a:rPr>
              <a:t>L'IA générative : ton informaticien personnel 24 / 7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737360"/>
            <a:ext cx="5486400" cy="43891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0080" y="1828800"/>
            <a:ext cx="51206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E87A29"/>
                </a:solidFill>
                <a:latin typeface="Calibri"/>
              </a:rPr>
              <a:t>IA CONVERSATIONNELLES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2194560"/>
            <a:ext cx="512064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0">
                <a:solidFill>
                  <a:srgbClr val="666666"/>
                </a:solidFill>
                <a:latin typeface="Calibri"/>
              </a:rPr>
              <a:t>Pour cadrer, structurer, rédiger, coder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2697480"/>
            <a:ext cx="512064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Claude (claude.ai)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ChatGPT (chat.openai.com)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Gemini (gemini.google.com)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Le Chat de Mistral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17920" y="1737360"/>
            <a:ext cx="5486400" cy="43891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400800" y="1828800"/>
            <a:ext cx="51206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1">
                <a:solidFill>
                  <a:srgbClr val="E87A29"/>
                </a:solidFill>
                <a:latin typeface="Calibri"/>
              </a:rPr>
              <a:t>GÉNÉRATEURS D'APPLICATIONS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400800" y="2194560"/>
            <a:ext cx="512064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0">
                <a:solidFill>
                  <a:srgbClr val="666666"/>
                </a:solidFill>
                <a:latin typeface="Calibri"/>
              </a:rPr>
              <a:t>Du prompt à l'app fonctionnelle en minutes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0800" y="2697480"/>
            <a:ext cx="5120640" cy="3200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sz="1500" b="1" dirty="0">
                <a:solidFill>
                  <a:srgbClr val="E87A29"/>
                </a:solidFill>
              </a:rPr>
              <a:t>▸  </a:t>
            </a:r>
            <a:r>
              <a:rPr sz="1500" dirty="0">
                <a:solidFill>
                  <a:srgbClr val="222222"/>
                </a:solidFill>
                <a:latin typeface="Calibri"/>
              </a:rPr>
              <a:t>Lovable (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lovable.dev</a:t>
            </a:r>
            <a:r>
              <a:rPr sz="1500" dirty="0">
                <a:solidFill>
                  <a:srgbClr val="222222"/>
                </a:solidFill>
                <a:latin typeface="Calibri"/>
              </a:rPr>
              <a:t>)</a:t>
            </a:r>
          </a:p>
          <a:p>
            <a:pPr algn="l">
              <a:spcAft>
                <a:spcPts val="800"/>
              </a:spcAft>
            </a:pPr>
            <a:r>
              <a:rPr sz="1500" b="1" dirty="0">
                <a:solidFill>
                  <a:srgbClr val="E87A29"/>
                </a:solidFill>
              </a:rPr>
              <a:t>▸  </a:t>
            </a:r>
            <a:r>
              <a:rPr sz="1500" dirty="0">
                <a:solidFill>
                  <a:srgbClr val="222222"/>
                </a:solidFill>
                <a:latin typeface="Calibri"/>
              </a:rPr>
              <a:t>v0 de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Vercel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(v0.dev)</a:t>
            </a:r>
          </a:p>
          <a:p>
            <a:pPr algn="l">
              <a:spcAft>
                <a:spcPts val="800"/>
              </a:spcAft>
            </a:pPr>
            <a:r>
              <a:rPr sz="1500" b="1" dirty="0">
                <a:solidFill>
                  <a:srgbClr val="E87A29"/>
                </a:solidFill>
              </a:rPr>
              <a:t>▸ 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Bolt.new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(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bolt.new</a:t>
            </a:r>
            <a:r>
              <a:rPr sz="1500" dirty="0">
                <a:solidFill>
                  <a:srgbClr val="222222"/>
                </a:solidFill>
                <a:latin typeface="Calibri"/>
              </a:rPr>
              <a:t>)</a:t>
            </a:r>
          </a:p>
          <a:p>
            <a:pPr algn="l">
              <a:spcAft>
                <a:spcPts val="800"/>
              </a:spcAft>
            </a:pPr>
            <a:r>
              <a:rPr sz="1500" b="1" dirty="0">
                <a:solidFill>
                  <a:srgbClr val="E87A29"/>
                </a:solidFill>
              </a:rPr>
              <a:t>▸ 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Replit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Agent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7. Levier 3 — Outils no-code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8 /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 dirty="0">
                <a:solidFill>
                  <a:srgbClr val="1F3A5F"/>
                </a:solidFill>
                <a:latin typeface="Calibri"/>
              </a:rPr>
              <a:t>Assembler des </a:t>
            </a:r>
            <a:r>
              <a:rPr sz="2600" b="1" dirty="0" err="1">
                <a:solidFill>
                  <a:srgbClr val="1F3A5F"/>
                </a:solidFill>
                <a:latin typeface="Calibri"/>
              </a:rPr>
              <a:t>briques</a:t>
            </a:r>
            <a:r>
              <a:rPr sz="2600" b="1" dirty="0">
                <a:solidFill>
                  <a:srgbClr val="1F3A5F"/>
                </a:solidFill>
                <a:latin typeface="Calibri"/>
              </a:rPr>
              <a:t> sans </a:t>
            </a:r>
            <a:r>
              <a:rPr sz="2600" b="1" dirty="0" err="1">
                <a:solidFill>
                  <a:srgbClr val="1F3A5F"/>
                </a:solidFill>
                <a:latin typeface="Calibri"/>
              </a:rPr>
              <a:t>écrire</a:t>
            </a:r>
            <a:r>
              <a:rPr sz="2600" b="1" dirty="0">
                <a:solidFill>
                  <a:srgbClr val="1F3A5F"/>
                </a:solidFill>
                <a:latin typeface="Calibri"/>
              </a:rPr>
              <a:t> </a:t>
            </a:r>
            <a:r>
              <a:rPr sz="2600" b="1" dirty="0" err="1">
                <a:solidFill>
                  <a:srgbClr val="1F3A5F"/>
                </a:solidFill>
                <a:latin typeface="Calibri"/>
              </a:rPr>
              <a:t>une</a:t>
            </a:r>
            <a:r>
              <a:rPr sz="2600" b="1" dirty="0">
                <a:solidFill>
                  <a:srgbClr val="1F3A5F"/>
                </a:solidFill>
                <a:latin typeface="Calibri"/>
              </a:rPr>
              <a:t> </a:t>
            </a:r>
            <a:r>
              <a:rPr sz="2600" b="1" dirty="0" err="1">
                <a:solidFill>
                  <a:srgbClr val="1F3A5F"/>
                </a:solidFill>
                <a:latin typeface="Calibri"/>
              </a:rPr>
              <a:t>ligne</a:t>
            </a:r>
            <a:r>
              <a:rPr sz="2600" b="1" dirty="0">
                <a:solidFill>
                  <a:srgbClr val="1F3A5F"/>
                </a:solidFill>
                <a:latin typeface="Calibri"/>
              </a:rPr>
              <a:t> de code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737360"/>
            <a:ext cx="1124712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0">
                <a:solidFill>
                  <a:srgbClr val="222222"/>
                </a:solidFill>
                <a:latin typeface="Calibri"/>
              </a:rPr>
              <a:t>Selon ton besoin, choisis l'outil adapté :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" y="2377440"/>
            <a:ext cx="5029200" cy="5029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40080" y="2423160"/>
            <a:ext cx="475488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Recueillir des données / sondage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9280" y="2423160"/>
            <a:ext cx="603504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1">
                <a:solidFill>
                  <a:srgbClr val="E87A29"/>
                </a:solidFill>
                <a:latin typeface="Calibri"/>
              </a:rPr>
              <a:t>→  Tally, Typeform, Google Forms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971800"/>
            <a:ext cx="5029200" cy="5029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640080" y="3017520"/>
            <a:ext cx="475488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Stocker et organiser des données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69280" y="3017520"/>
            <a:ext cx="603504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1">
                <a:solidFill>
                  <a:srgbClr val="E87A29"/>
                </a:solidFill>
                <a:latin typeface="Calibri"/>
              </a:rPr>
              <a:t>→  Airtable, Notion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566160"/>
            <a:ext cx="5029200" cy="5029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640080" y="3611879"/>
            <a:ext cx="475488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Créer une mini-app mobile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669280" y="3611879"/>
            <a:ext cx="603504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1">
                <a:solidFill>
                  <a:srgbClr val="E87A29"/>
                </a:solidFill>
                <a:latin typeface="Calibri"/>
              </a:rPr>
              <a:t>→  Glide, Softr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57200" y="4160520"/>
            <a:ext cx="5029200" cy="5029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TextBox 18"/>
          <p:cNvSpPr txBox="1"/>
          <p:nvPr/>
        </p:nvSpPr>
        <p:spPr>
          <a:xfrm>
            <a:off x="640080" y="4206240"/>
            <a:ext cx="475488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Construire un site vitrine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669280" y="4206240"/>
            <a:ext cx="603504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1">
                <a:solidFill>
                  <a:srgbClr val="E87A29"/>
                </a:solidFill>
                <a:latin typeface="Calibri"/>
              </a:rPr>
              <a:t>→  Wix, Webflow, Carrd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57200" y="4754880"/>
            <a:ext cx="5029200" cy="5029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2" name="TextBox 21"/>
          <p:cNvSpPr txBox="1"/>
          <p:nvPr/>
        </p:nvSpPr>
        <p:spPr>
          <a:xfrm>
            <a:off x="640080" y="4800600"/>
            <a:ext cx="475488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Visualiser des données / dashboard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69280" y="4800600"/>
            <a:ext cx="603504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1">
                <a:solidFill>
                  <a:srgbClr val="E87A29"/>
                </a:solidFill>
                <a:latin typeface="Calibri"/>
              </a:rPr>
              <a:t>→  Looker Studio, Power BI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" y="5349240"/>
            <a:ext cx="5029200" cy="5029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640080" y="5394960"/>
            <a:ext cx="475488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Documenter le projet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669280" y="5394960"/>
            <a:ext cx="603504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400" b="1">
                <a:solidFill>
                  <a:srgbClr val="E87A29"/>
                </a:solidFill>
                <a:latin typeface="Calibri"/>
              </a:rPr>
              <a:t>→  Notion, Confluence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 dirty="0">
                <a:solidFill>
                  <a:srgbClr val="FFFFFF"/>
                </a:solidFill>
                <a:latin typeface="Calibri"/>
              </a:rPr>
              <a:t>8. La </a:t>
            </a:r>
            <a:r>
              <a:rPr sz="2200" b="1" dirty="0" err="1">
                <a:solidFill>
                  <a:srgbClr val="FFFFFF"/>
                </a:solidFill>
                <a:latin typeface="Calibri"/>
              </a:rPr>
              <a:t>méthode</a:t>
            </a:r>
            <a:r>
              <a:rPr sz="22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sz="2200" b="1" dirty="0" err="1">
                <a:solidFill>
                  <a:srgbClr val="FFFFFF"/>
                </a:solidFill>
                <a:latin typeface="Calibri"/>
              </a:rPr>
              <a:t>en</a:t>
            </a:r>
            <a:r>
              <a:rPr sz="2200" b="1" dirty="0">
                <a:solidFill>
                  <a:srgbClr val="FFFFFF"/>
                </a:solidFill>
                <a:latin typeface="Calibri"/>
              </a:rPr>
              <a:t> 5 étapes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9 /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>
                <a:solidFill>
                  <a:srgbClr val="1F3A5F"/>
                </a:solidFill>
                <a:latin typeface="Calibri"/>
              </a:rPr>
              <a:t>Du besoin métier au prototype livrable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828800"/>
            <a:ext cx="822960" cy="82296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457200" y="1828800"/>
            <a:ext cx="822960" cy="8229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3200" b="1">
                <a:solidFill>
                  <a:srgbClr val="FFFFFF"/>
                </a:solidFill>
                <a:latin typeface="Calibr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63040" y="1920240"/>
            <a:ext cx="22860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  <a:latin typeface="Calibri"/>
              </a:rPr>
              <a:t>CADRER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40480" y="1965960"/>
            <a:ext cx="78638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Calibri"/>
              </a:rPr>
              <a:t>Écris ton besoin en une phrase, dans le langage de ton métier.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743200"/>
            <a:ext cx="822960" cy="82296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457200" y="2743200"/>
            <a:ext cx="822960" cy="8229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3200" b="1">
                <a:solidFill>
                  <a:srgbClr val="FFFFFF"/>
                </a:solidFill>
                <a:latin typeface="Calibri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463040" y="2834640"/>
            <a:ext cx="22860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  <a:latin typeface="Calibri"/>
              </a:rPr>
              <a:t>BRIEFER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40480" y="2880360"/>
            <a:ext cx="78638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Calibri"/>
              </a:rPr>
              <a:t>Décris à l'IA (ou à un humain) le quoi, le qui, le pourquoi.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3657600"/>
            <a:ext cx="822960" cy="82296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457200" y="3657600"/>
            <a:ext cx="822960" cy="8229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3200" b="1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63040" y="3749039"/>
            <a:ext cx="22860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  <a:latin typeface="Calibri"/>
              </a:rPr>
              <a:t>PROTOTYPER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40480" y="3794760"/>
            <a:ext cx="78638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Calibri"/>
              </a:rPr>
              <a:t>Génère une première version fonctionnelle (même imparfaite).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4572000"/>
            <a:ext cx="822960" cy="82296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457200" y="4572000"/>
            <a:ext cx="822960" cy="8229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3200" b="1">
                <a:solidFill>
                  <a:srgbClr val="FFFFFF"/>
                </a:solidFill>
                <a:latin typeface="Calibri"/>
              </a:rPr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63040" y="4663440"/>
            <a:ext cx="22860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  <a:latin typeface="Calibri"/>
              </a:rPr>
              <a:t>ITÉRER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40480" y="4709160"/>
            <a:ext cx="78638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Calibri"/>
              </a:rPr>
              <a:t>Teste, ajuste, demande des modifications. 2 ou 3 tours suffisent.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57200" y="5486400"/>
            <a:ext cx="822960" cy="82296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5" name="TextBox 24"/>
          <p:cNvSpPr txBox="1"/>
          <p:nvPr/>
        </p:nvSpPr>
        <p:spPr>
          <a:xfrm>
            <a:off x="457200" y="5486400"/>
            <a:ext cx="822960" cy="8229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3200" b="1">
                <a:solidFill>
                  <a:srgbClr val="FFFFFF"/>
                </a:solidFill>
                <a:latin typeface="Calibri"/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463040" y="5577840"/>
            <a:ext cx="22860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  <a:latin typeface="Calibri"/>
              </a:rPr>
              <a:t>DOCUMENTER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840480" y="5623560"/>
            <a:ext cx="786384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Calibri"/>
              </a:rPr>
              <a:t>Note les outils utilisés (obligation académique + transparence).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457200" y="731520"/>
            <a:ext cx="1124712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000" b="1">
                <a:solidFill>
                  <a:srgbClr val="E87A29"/>
                </a:solidFill>
                <a:latin typeface="Calibri"/>
              </a:rPr>
              <a:t>DÉMO LIVE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1371600"/>
            <a:ext cx="11247120" cy="13716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4800" b="1">
                <a:solidFill>
                  <a:srgbClr val="FFFFFF"/>
                </a:solidFill>
                <a:latin typeface="Calibri"/>
              </a:rPr>
              <a:t>Du besoin métier au prototype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2560320"/>
            <a:ext cx="1124712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800" b="0">
                <a:solidFill>
                  <a:srgbClr val="E87A29"/>
                </a:solidFill>
                <a:latin typeface="Calibri"/>
              </a:rPr>
              <a:t>en moins de 8 minutes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3200400"/>
            <a:ext cx="5577840" cy="274320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640080" y="3291840"/>
            <a:ext cx="521208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E87A29"/>
                </a:solidFill>
                <a:latin typeface="Calibri"/>
              </a:rPr>
              <a:t>CAS ÉTUDIANT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0080" y="3657600"/>
            <a:ext cx="521208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« Étudiante en marketing : mesurer la</a:t>
            </a:r>
          </a:p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satisfaction de 50 clients d'une boulangerie.</a:t>
            </a:r>
          </a:p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Mini-site avec questionnaire et</a:t>
            </a:r>
          </a:p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graphiques de résultats. »</a:t>
            </a:r>
          </a:p>
        </p:txBody>
      </p:sp>
      <p:sp>
        <p:nvSpPr>
          <p:cNvPr id="9" name="Rectangle 8"/>
          <p:cNvSpPr/>
          <p:nvPr/>
        </p:nvSpPr>
        <p:spPr>
          <a:xfrm>
            <a:off x="6126480" y="3200400"/>
            <a:ext cx="5577840" cy="274320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309360" y="3291840"/>
            <a:ext cx="521208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300" b="1">
                <a:solidFill>
                  <a:srgbClr val="E87A29"/>
                </a:solidFill>
                <a:latin typeface="Calibri"/>
              </a:rPr>
              <a:t>CAS PORTEUR DE PROJET (DZ)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09360" y="3657600"/>
            <a:ext cx="5212080" cy="21945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 dirty="0">
                <a:solidFill>
                  <a:srgbClr val="222222"/>
                </a:solidFill>
                <a:latin typeface="Calibri"/>
              </a:rPr>
              <a:t>« Porteur de </a:t>
            </a:r>
            <a:r>
              <a:rPr sz="1400" b="0" dirty="0" err="1">
                <a:solidFill>
                  <a:srgbClr val="222222"/>
                </a:solidFill>
                <a:latin typeface="Calibri"/>
              </a:rPr>
              <a:t>projet</a:t>
            </a:r>
            <a:r>
              <a:rPr sz="1400" b="0" dirty="0">
                <a:solidFill>
                  <a:srgbClr val="222222"/>
                </a:solidFill>
                <a:latin typeface="Calibri"/>
              </a:rPr>
              <a:t> (</a:t>
            </a:r>
            <a:r>
              <a:rPr sz="1400" b="0" dirty="0" err="1">
                <a:solidFill>
                  <a:srgbClr val="222222"/>
                </a:solidFill>
                <a:latin typeface="Calibri"/>
              </a:rPr>
              <a:t>candidat</a:t>
            </a:r>
            <a:r>
              <a:rPr sz="1400" b="0" dirty="0">
                <a:solidFill>
                  <a:srgbClr val="222222"/>
                </a:solidFill>
                <a:latin typeface="Calibri"/>
              </a:rPr>
              <a:t> ANADE/ASF) :</a:t>
            </a:r>
          </a:p>
          <a:p>
            <a:pPr algn="l"/>
            <a:r>
              <a:rPr sz="1400" b="0" dirty="0">
                <a:solidFill>
                  <a:srgbClr val="222222"/>
                </a:solidFill>
                <a:latin typeface="Calibri"/>
              </a:rPr>
              <a:t>landing page + </a:t>
            </a:r>
            <a:r>
              <a:rPr sz="1400" b="0" dirty="0" err="1">
                <a:solidFill>
                  <a:srgbClr val="222222"/>
                </a:solidFill>
                <a:latin typeface="Calibri"/>
              </a:rPr>
              <a:t>formulaire</a:t>
            </a:r>
            <a:r>
              <a:rPr sz="1400" b="0" dirty="0">
                <a:solidFill>
                  <a:srgbClr val="222222"/>
                </a:solidFill>
                <a:latin typeface="Calibri"/>
              </a:rPr>
              <a:t> de </a:t>
            </a:r>
            <a:r>
              <a:rPr sz="1400" b="0" dirty="0" err="1">
                <a:solidFill>
                  <a:srgbClr val="222222"/>
                </a:solidFill>
                <a:latin typeface="Calibri"/>
              </a:rPr>
              <a:t>pré</a:t>
            </a:r>
            <a:r>
              <a:rPr sz="1400" b="0" dirty="0">
                <a:solidFill>
                  <a:srgbClr val="222222"/>
                </a:solidFill>
                <a:latin typeface="Calibri"/>
              </a:rPr>
              <a:t>-inscription</a:t>
            </a:r>
          </a:p>
          <a:p>
            <a:pPr algn="l"/>
            <a:r>
              <a:rPr sz="1400" b="0" dirty="0">
                <a:solidFill>
                  <a:srgbClr val="222222"/>
                </a:solidFill>
                <a:latin typeface="Calibri"/>
              </a:rPr>
              <a:t>pour </a:t>
            </a:r>
            <a:r>
              <a:rPr sz="1400" b="0" dirty="0" err="1">
                <a:solidFill>
                  <a:srgbClr val="222222"/>
                </a:solidFill>
                <a:latin typeface="Calibri"/>
              </a:rPr>
              <a:t>valider</a:t>
            </a:r>
            <a:r>
              <a:rPr sz="1400" b="0" dirty="0">
                <a:solidFill>
                  <a:srgbClr val="222222"/>
                </a:solidFill>
                <a:latin typeface="Calibri"/>
              </a:rPr>
              <a:t> la </a:t>
            </a:r>
            <a:r>
              <a:rPr sz="1400" b="0" dirty="0" err="1">
                <a:solidFill>
                  <a:srgbClr val="222222"/>
                </a:solidFill>
                <a:latin typeface="Calibri"/>
              </a:rPr>
              <a:t>demande</a:t>
            </a:r>
            <a:r>
              <a:rPr sz="1400" b="0" dirty="0">
                <a:solidFill>
                  <a:srgbClr val="222222"/>
                </a:solidFill>
                <a:latin typeface="Calibri"/>
              </a:rPr>
              <a:t>, avec dashboard</a:t>
            </a:r>
          </a:p>
          <a:p>
            <a:pPr algn="l"/>
            <a:r>
              <a:rPr sz="1400" b="0" dirty="0">
                <a:solidFill>
                  <a:srgbClr val="222222"/>
                </a:solidFill>
                <a:latin typeface="Calibri"/>
              </a:rPr>
              <a:t>pour le dossier de </a:t>
            </a:r>
            <a:r>
              <a:rPr sz="1400" b="0" dirty="0" err="1">
                <a:solidFill>
                  <a:srgbClr val="222222"/>
                </a:solidFill>
                <a:latin typeface="Calibri"/>
              </a:rPr>
              <a:t>financement</a:t>
            </a:r>
            <a:r>
              <a:rPr sz="1400" b="0" dirty="0">
                <a:solidFill>
                  <a:srgbClr val="222222"/>
                </a:solidFill>
                <a:latin typeface="Calibri"/>
              </a:rPr>
              <a:t>. 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6126480"/>
            <a:ext cx="1124712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400" b="0">
                <a:solidFill>
                  <a:srgbClr val="FFFFFF"/>
                </a:solidFill>
                <a:latin typeface="Calibri"/>
              </a:rPr>
              <a:t>Outil utilisé : Claude / Lovable / Bolt.new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9. Pièges à éviter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11 /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>
                <a:solidFill>
                  <a:srgbClr val="1F3A5F"/>
                </a:solidFill>
                <a:latin typeface="Calibri"/>
              </a:rPr>
              <a:t>Cinq erreurs classiques (et comment les éviter)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783080"/>
            <a:ext cx="137160" cy="77724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31520" y="1783080"/>
            <a:ext cx="10972800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600" b="1">
                <a:solidFill>
                  <a:srgbClr val="1F3A5F"/>
                </a:solidFill>
                <a:latin typeface="Calibri"/>
              </a:rPr>
              <a:t>✗  Le perfectionnisme technique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1520" y="2148840"/>
            <a:ext cx="109728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→ Un prototype suffit. N'essaie pas de coder « propre ».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57200" y="2697480"/>
            <a:ext cx="137160" cy="77724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731520" y="2697480"/>
            <a:ext cx="10972800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600" b="1">
                <a:solidFill>
                  <a:srgbClr val="1F3A5F"/>
                </a:solidFill>
                <a:latin typeface="Calibri"/>
              </a:rPr>
              <a:t>✗  La dépendance aveugle à l'IA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1520" y="3063240"/>
            <a:ext cx="109728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→ Vérifie toujours le résultat. L'IA peut se tromper.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7200" y="3611880"/>
            <a:ext cx="137160" cy="77724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731520" y="3611880"/>
            <a:ext cx="10972800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600" b="1">
                <a:solidFill>
                  <a:srgbClr val="1F3A5F"/>
                </a:solidFill>
                <a:latin typeface="Calibri"/>
              </a:rPr>
              <a:t>✗  L'opacité (pas de citation des outils)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520" y="3977640"/>
            <a:ext cx="109728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→ Mentionne dans ton mémoire les outils IA utilisés.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526280"/>
            <a:ext cx="137160" cy="77724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731520" y="4526280"/>
            <a:ext cx="10972800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600" b="1">
                <a:solidFill>
                  <a:srgbClr val="1F3A5F"/>
                </a:solidFill>
                <a:latin typeface="Calibri"/>
              </a:rPr>
              <a:t>✗  Le brief flou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1520" y="4892040"/>
            <a:ext cx="109728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→ Plus tu es précis sur le besoin, meilleur est le livrable.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5440680"/>
            <a:ext cx="137160" cy="77724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731520" y="5440680"/>
            <a:ext cx="10972800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1600" b="1">
                <a:solidFill>
                  <a:srgbClr val="1F3A5F"/>
                </a:solidFill>
                <a:latin typeface="Calibri"/>
              </a:rPr>
              <a:t>✗  La fuite de données sensibles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520" y="5806440"/>
            <a:ext cx="1097280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400" b="0">
                <a:solidFill>
                  <a:srgbClr val="222222"/>
                </a:solidFill>
                <a:latin typeface="Calibri"/>
              </a:rPr>
              <a:t>→ Ne mets jamais de données personnelles dans une IA grand public.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10. À retenir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12 /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>
                <a:solidFill>
                  <a:srgbClr val="1F3A5F"/>
                </a:solidFill>
                <a:latin typeface="Calibri"/>
              </a:rPr>
              <a:t>Trois messages à emporter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783080"/>
            <a:ext cx="11247120" cy="100584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731520" y="1828800"/>
            <a:ext cx="731520" cy="914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400" b="1">
                <a:solidFill>
                  <a:srgbClr val="E87A29"/>
                </a:solidFill>
                <a:latin typeface="Calibri"/>
              </a:rPr>
              <a:t>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45920" y="1874519"/>
            <a:ext cx="96012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  <a:latin typeface="Calibri"/>
              </a:rPr>
              <a:t>Ton métier / ton projet d'abord.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5920" y="2286000"/>
            <a:ext cx="96012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Calibri"/>
              </a:rPr>
              <a:t>Jury académique ou comité de financement : c'est la valeur métier qui décide.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57200" y="2926080"/>
            <a:ext cx="11247120" cy="100584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731520" y="2971800"/>
            <a:ext cx="731520" cy="914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400" b="1">
                <a:solidFill>
                  <a:srgbClr val="E87A29"/>
                </a:solidFill>
                <a:latin typeface="Calibri"/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645920" y="3017520"/>
            <a:ext cx="96012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  <a:latin typeface="Calibri"/>
              </a:rPr>
              <a:t>Délègue intelligemment.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45920" y="3429000"/>
            <a:ext cx="96012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Calibri"/>
              </a:rPr>
              <a:t>Humains, IA, no-code : trois leviers complémentaires.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57200" y="4069080"/>
            <a:ext cx="11247120" cy="100584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731520" y="4114800"/>
            <a:ext cx="731520" cy="9144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4400" b="1">
                <a:solidFill>
                  <a:srgbClr val="E87A29"/>
                </a:solidFill>
                <a:latin typeface="Calibri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645920" y="4160520"/>
            <a:ext cx="96012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1">
                <a:solidFill>
                  <a:srgbClr val="1F3A5F"/>
                </a:solidFill>
                <a:latin typeface="Calibri"/>
              </a:rPr>
              <a:t>Brief clair = bon livrable.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645920" y="4572000"/>
            <a:ext cx="960120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500" b="0">
                <a:solidFill>
                  <a:srgbClr val="222222"/>
                </a:solidFill>
                <a:latin typeface="Calibri"/>
              </a:rPr>
              <a:t>Ta valeur, c'est la précision avec laquelle tu sais demander.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5486400"/>
            <a:ext cx="11247120" cy="77724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457200" y="5486400"/>
            <a:ext cx="11247120" cy="77724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2200" b="1">
                <a:solidFill>
                  <a:srgbClr val="FFFFFF"/>
                </a:solidFill>
                <a:latin typeface="Calibri"/>
              </a:rPr>
              <a:t>Questions &amp; échanges  —  Merci 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2743200"/>
            <a:ext cx="12191695" cy="73152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1097280"/>
            <a:ext cx="1069848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4400" b="1">
                <a:solidFill>
                  <a:srgbClr val="FFFFFF"/>
                </a:solidFill>
                <a:latin typeface="Calibri"/>
              </a:rPr>
              <a:t>RESTE CONCENTRÉ SUR TON MÉTIER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1828800"/>
            <a:ext cx="1069848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200" b="0">
                <a:solidFill>
                  <a:srgbClr val="E87A29"/>
                </a:solidFill>
                <a:latin typeface="Calibri"/>
              </a:rPr>
              <a:t>Déléguer la technique pour réussir ton projet (études ou entreprise)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1520" y="3017520"/>
            <a:ext cx="10698480" cy="92333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800" b="0" dirty="0">
                <a:solidFill>
                  <a:srgbClr val="FFFFFF"/>
                </a:solidFill>
                <a:latin typeface="Calibri"/>
              </a:rPr>
              <a:t>Pour les </a:t>
            </a:r>
            <a:r>
              <a:rPr sz="1800" b="0" dirty="0" err="1">
                <a:solidFill>
                  <a:srgbClr val="FFFFFF"/>
                </a:solidFill>
                <a:latin typeface="Calibri"/>
              </a:rPr>
              <a:t>étudiants</a:t>
            </a:r>
            <a:r>
              <a:rPr sz="1800" b="0" dirty="0">
                <a:solidFill>
                  <a:srgbClr val="FFFFFF"/>
                </a:solidFill>
                <a:latin typeface="Calibri"/>
              </a:rPr>
              <a:t> </a:t>
            </a:r>
            <a:r>
              <a:rPr sz="1800" b="0" dirty="0" err="1">
                <a:solidFill>
                  <a:srgbClr val="FFFFFF"/>
                </a:solidFill>
                <a:latin typeface="Calibri"/>
              </a:rPr>
              <a:t>en</a:t>
            </a:r>
            <a:r>
              <a:rPr sz="1800" b="0" dirty="0">
                <a:solidFill>
                  <a:srgbClr val="FFFFFF"/>
                </a:solidFill>
                <a:latin typeface="Calibri"/>
              </a:rPr>
              <a:t> fin </a:t>
            </a:r>
            <a:r>
              <a:rPr sz="1800" b="0" dirty="0" err="1">
                <a:solidFill>
                  <a:srgbClr val="FFFFFF"/>
                </a:solidFill>
                <a:latin typeface="Calibri"/>
              </a:rPr>
              <a:t>d'études</a:t>
            </a:r>
            <a:r>
              <a:rPr sz="1800" b="0" dirty="0">
                <a:solidFill>
                  <a:srgbClr val="FFFFFF"/>
                </a:solidFill>
                <a:latin typeface="Calibri"/>
              </a:rPr>
              <a:t>, les </a:t>
            </a:r>
            <a:r>
              <a:rPr sz="1800" b="0" dirty="0" err="1">
                <a:solidFill>
                  <a:srgbClr val="FFFFFF"/>
                </a:solidFill>
                <a:latin typeface="Calibri"/>
              </a:rPr>
              <a:t>porteurs</a:t>
            </a:r>
            <a:r>
              <a:rPr sz="1800" b="0" dirty="0">
                <a:solidFill>
                  <a:srgbClr val="FFFFFF"/>
                </a:solidFill>
                <a:latin typeface="Calibri"/>
              </a:rPr>
              <a:t> de </a:t>
            </a:r>
            <a:r>
              <a:rPr sz="1800" b="0" dirty="0" err="1">
                <a:solidFill>
                  <a:srgbClr val="FFFFFF"/>
                </a:solidFill>
                <a:latin typeface="Calibri"/>
              </a:rPr>
              <a:t>projet</a:t>
            </a:r>
            <a:r>
              <a:rPr sz="1800" b="0" dirty="0">
                <a:solidFill>
                  <a:srgbClr val="FFFFFF"/>
                </a:solidFill>
                <a:latin typeface="Calibri"/>
              </a:rPr>
              <a:t> (social, </a:t>
            </a:r>
            <a:r>
              <a:rPr sz="1800" b="0" dirty="0" err="1">
                <a:solidFill>
                  <a:srgbClr val="FFFFFF"/>
                </a:solidFill>
                <a:latin typeface="Calibri"/>
              </a:rPr>
              <a:t>scientifique</a:t>
            </a:r>
            <a:r>
              <a:rPr sz="1800" b="0" dirty="0">
                <a:solidFill>
                  <a:srgbClr val="FFFFFF"/>
                </a:solidFill>
                <a:latin typeface="Calibri"/>
              </a:rPr>
              <a:t>)</a:t>
            </a:r>
          </a:p>
          <a:p>
            <a:pPr algn="l"/>
            <a:r>
              <a:rPr sz="1800" b="0" dirty="0">
                <a:solidFill>
                  <a:srgbClr val="FFFFFF"/>
                </a:solidFill>
                <a:latin typeface="Calibri"/>
              </a:rPr>
              <a:t>et les </a:t>
            </a:r>
            <a:r>
              <a:rPr sz="1800" b="0" dirty="0" err="1">
                <a:solidFill>
                  <a:srgbClr val="FFFFFF"/>
                </a:solidFill>
                <a:latin typeface="Calibri"/>
              </a:rPr>
              <a:t>candidats</a:t>
            </a:r>
            <a:r>
              <a:rPr sz="1800" b="0" dirty="0">
                <a:solidFill>
                  <a:srgbClr val="FFFFFF"/>
                </a:solidFill>
                <a:latin typeface="Calibri"/>
              </a:rPr>
              <a:t> aux </a:t>
            </a:r>
            <a:r>
              <a:rPr sz="1800" b="0" dirty="0" err="1">
                <a:solidFill>
                  <a:srgbClr val="FFFFFF"/>
                </a:solidFill>
                <a:latin typeface="Calibri"/>
              </a:rPr>
              <a:t>financements</a:t>
            </a:r>
            <a:r>
              <a:rPr sz="1800" b="0" dirty="0">
                <a:solidFill>
                  <a:srgbClr val="FFFFFF"/>
                </a:solidFill>
                <a:latin typeface="Calibri"/>
              </a:rPr>
              <a:t> publics </a:t>
            </a:r>
            <a:r>
              <a:rPr sz="1800" b="0" dirty="0" err="1">
                <a:solidFill>
                  <a:srgbClr val="FFFFFF"/>
                </a:solidFill>
                <a:latin typeface="Calibri"/>
              </a:rPr>
              <a:t>algériens</a:t>
            </a:r>
            <a:endParaRPr sz="1800" b="0" dirty="0">
              <a:solidFill>
                <a:srgbClr val="FFFFFF"/>
              </a:solidFill>
              <a:latin typeface="Calibri"/>
            </a:endParaRPr>
          </a:p>
          <a:p>
            <a:pPr algn="l"/>
            <a:r>
              <a:rPr sz="1800" b="0" dirty="0">
                <a:solidFill>
                  <a:srgbClr val="FFFFFF"/>
                </a:solidFill>
                <a:latin typeface="Calibri"/>
              </a:rPr>
              <a:t>(</a:t>
            </a:r>
            <a:r>
              <a:rPr lang="fr-FR" sz="1800" b="0" dirty="0">
                <a:solidFill>
                  <a:srgbClr val="FFFFFF"/>
                </a:solidFill>
                <a:latin typeface="Calibri"/>
              </a:rPr>
              <a:t>NESDA</a:t>
            </a:r>
            <a:r>
              <a:rPr sz="1800" b="0" dirty="0">
                <a:solidFill>
                  <a:srgbClr val="FFFFFF"/>
                </a:solidFill>
                <a:latin typeface="Calibri"/>
              </a:rPr>
              <a:t> · ASF ·  ANGEM · Algeria Venture).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1. Le constat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2 /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>
                <a:solidFill>
                  <a:srgbClr val="1F3A5F"/>
                </a:solidFill>
                <a:latin typeface="Calibri"/>
              </a:rPr>
              <a:t>Étudiants &amp; porteurs de projet : même piège, la technique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645920"/>
            <a:ext cx="1124712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0">
                <a:solidFill>
                  <a:srgbClr val="222222"/>
                </a:solidFill>
                <a:latin typeface="Calibri"/>
              </a:rPr>
              <a:t>Que tu prépares un mémoire ou un dossier de financement, on te demande souvent 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" y="2286000"/>
            <a:ext cx="10515600" cy="2286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sz="1700" b="1">
                <a:solidFill>
                  <a:srgbClr val="E87A29"/>
                </a:solidFill>
              </a:rPr>
              <a:t>▸  </a:t>
            </a:r>
            <a:r>
              <a:rPr sz="1700">
                <a:solidFill>
                  <a:srgbClr val="222222"/>
                </a:solidFill>
                <a:latin typeface="Calibri"/>
              </a:rPr>
              <a:t>un site web vitrine, une landing page de pré-inscription</a:t>
            </a:r>
          </a:p>
          <a:p>
            <a:pPr algn="l">
              <a:spcAft>
                <a:spcPts val="800"/>
              </a:spcAft>
            </a:pPr>
            <a:r>
              <a:rPr sz="1700" b="1">
                <a:solidFill>
                  <a:srgbClr val="E87A29"/>
                </a:solidFill>
              </a:rPr>
              <a:t>▸  </a:t>
            </a:r>
            <a:r>
              <a:rPr sz="1700">
                <a:solidFill>
                  <a:srgbClr val="222222"/>
                </a:solidFill>
                <a:latin typeface="Calibri"/>
              </a:rPr>
              <a:t>une application mobile / web (MVP, prototype)</a:t>
            </a:r>
          </a:p>
          <a:p>
            <a:pPr algn="l">
              <a:spcAft>
                <a:spcPts val="800"/>
              </a:spcAft>
            </a:pPr>
            <a:r>
              <a:rPr sz="1700" b="1">
                <a:solidFill>
                  <a:srgbClr val="E87A29"/>
                </a:solidFill>
              </a:rPr>
              <a:t>▸  </a:t>
            </a:r>
            <a:r>
              <a:rPr sz="1700">
                <a:solidFill>
                  <a:srgbClr val="222222"/>
                </a:solidFill>
                <a:latin typeface="Calibri"/>
              </a:rPr>
              <a:t>une base de données, un tableau de bord, un formulaire de collecte</a:t>
            </a:r>
          </a:p>
          <a:p>
            <a:pPr algn="l">
              <a:spcAft>
                <a:spcPts val="800"/>
              </a:spcAft>
            </a:pPr>
            <a:r>
              <a:rPr sz="1700" b="1">
                <a:solidFill>
                  <a:srgbClr val="E87A29"/>
                </a:solidFill>
              </a:rPr>
              <a:t>▸  </a:t>
            </a:r>
            <a:r>
              <a:rPr sz="1700">
                <a:solidFill>
                  <a:srgbClr val="222222"/>
                </a:solidFill>
                <a:latin typeface="Calibri"/>
              </a:rPr>
              <a:t>un mini-logiciel de calcul, de simulation ou de visualisation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4846320"/>
            <a:ext cx="11247120" cy="137160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731520" y="493776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1">
                <a:solidFill>
                  <a:srgbClr val="E87A29"/>
                </a:solidFill>
                <a:latin typeface="Calibri"/>
              </a:rPr>
              <a:t>RÉSULTAT FRÉQUENT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1520" y="5212080"/>
            <a:ext cx="1069848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0">
                <a:solidFill>
                  <a:srgbClr val="222222"/>
                </a:solidFill>
                <a:latin typeface="Calibri"/>
              </a:rPr>
              <a:t>70 % du temps passé sur l'outil technique. 30 % seulement sur le contenu métier ou</a:t>
            </a:r>
          </a:p>
          <a:p>
            <a:pPr algn="l"/>
            <a:r>
              <a:rPr sz="1600" b="0">
                <a:solidFill>
                  <a:srgbClr val="222222"/>
                </a:solidFill>
                <a:latin typeface="Calibri"/>
              </a:rPr>
              <a:t>la valeur du projet — alors que c'est ça qui est noté par le jury / le comité de financement.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2. Sur quoi seras-tu jugé 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3 /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400" b="1">
                <a:solidFill>
                  <a:srgbClr val="1F3A5F"/>
                </a:solidFill>
                <a:latin typeface="Calibri"/>
              </a:rPr>
              <a:t>Jury académique ou comité de financement : même logique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737360"/>
            <a:ext cx="5486400" cy="43891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640080" y="1828800"/>
            <a:ext cx="51206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1">
                <a:solidFill>
                  <a:srgbClr val="E87A29"/>
                </a:solidFill>
                <a:latin typeface="Calibri"/>
              </a:rPr>
              <a:t>✓ CE QUI EST ÉVALUÉ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" y="2377440"/>
            <a:ext cx="512064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Pertinence métier / valeur du projet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Méthodologie de recherche ou business model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Qualité de l'analyse et des données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Cohérence des résultats / projections financières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Impact social, scientifique, économique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E87A29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Capacité à présenter et à convaincre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17920" y="1737360"/>
            <a:ext cx="5486400" cy="438912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6400800" y="1828800"/>
            <a:ext cx="512064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1">
                <a:solidFill>
                  <a:srgbClr val="1F3A5F"/>
                </a:solidFill>
                <a:latin typeface="Calibri"/>
              </a:rPr>
              <a:t>✗ CE QUI N'EST PAS ÉVALUÉ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400800" y="2377440"/>
            <a:ext cx="5120640" cy="3657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sz="1500" b="1">
                <a:solidFill>
                  <a:srgbClr val="1F3A5F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L'élégance de ton code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1F3A5F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La technologie utilisée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1F3A5F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Le framework, la base de données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1F3A5F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Le design pixel-perfect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1F3A5F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Le temps passé à coder</a:t>
            </a:r>
          </a:p>
          <a:p>
            <a:pPr algn="l">
              <a:spcAft>
                <a:spcPts val="800"/>
              </a:spcAft>
            </a:pPr>
            <a:r>
              <a:rPr sz="1500" b="1">
                <a:solidFill>
                  <a:srgbClr val="1F3A5F"/>
                </a:solidFill>
              </a:rPr>
              <a:t>▸  </a:t>
            </a:r>
            <a:r>
              <a:rPr sz="1500">
                <a:solidFill>
                  <a:srgbClr val="222222"/>
                </a:solidFill>
                <a:latin typeface="Calibri"/>
              </a:rPr>
              <a:t>Tes nuits blanches sur Stack Overflow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3. La règle des 80 / 20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4 /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>
                <a:solidFill>
                  <a:srgbClr val="1F3A5F"/>
                </a:solidFill>
                <a:latin typeface="Calibri"/>
              </a:rPr>
              <a:t>Consacre au moins 80 % de ton temps à ton métier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828800"/>
            <a:ext cx="54864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0" b="1">
                <a:solidFill>
                  <a:srgbClr val="E87A29"/>
                </a:solidFill>
                <a:latin typeface="Calibri"/>
              </a:rPr>
              <a:t>80%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754880"/>
            <a:ext cx="54864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200" b="1">
                <a:solidFill>
                  <a:srgbClr val="1F3A5F"/>
                </a:solidFill>
                <a:latin typeface="Calibri"/>
              </a:rPr>
              <a:t>MÉTIER / PROJET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5212080"/>
            <a:ext cx="54864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0">
                <a:solidFill>
                  <a:srgbClr val="222222"/>
                </a:solidFill>
                <a:latin typeface="Calibri"/>
              </a:rPr>
              <a:t>analyse, business model,</a:t>
            </a:r>
          </a:p>
          <a:p>
            <a:pPr algn="ctr"/>
            <a:r>
              <a:rPr sz="1500" b="0">
                <a:solidFill>
                  <a:srgbClr val="222222"/>
                </a:solidFill>
                <a:latin typeface="Calibri"/>
              </a:rPr>
              <a:t>résultats, soutenance / pitch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17920" y="1828800"/>
            <a:ext cx="5486400" cy="2743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8000" b="1">
                <a:solidFill>
                  <a:srgbClr val="1F3A5F"/>
                </a:solidFill>
                <a:latin typeface="Calibri"/>
              </a:rPr>
              <a:t>20%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7920" y="4754880"/>
            <a:ext cx="548640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200" b="1">
                <a:solidFill>
                  <a:srgbClr val="1F3A5F"/>
                </a:solidFill>
                <a:latin typeface="Calibri"/>
              </a:rPr>
              <a:t>TECHNIQUE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17920" y="5212080"/>
            <a:ext cx="5486400" cy="9144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500" b="0">
                <a:solidFill>
                  <a:srgbClr val="222222"/>
                </a:solidFill>
                <a:latin typeface="Calibri"/>
              </a:rPr>
              <a:t>prototype, MVP,</a:t>
            </a:r>
          </a:p>
          <a:p>
            <a:pPr algn="ctr"/>
            <a:r>
              <a:rPr sz="1500" b="0">
                <a:solidFill>
                  <a:srgbClr val="222222"/>
                </a:solidFill>
                <a:latin typeface="Calibri"/>
              </a:rPr>
              <a:t>landing page, démo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4. Les 3 leviers à ta disposition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5 / 12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>
                <a:solidFill>
                  <a:srgbClr val="1F3A5F"/>
                </a:solidFill>
                <a:latin typeface="Calibri"/>
              </a:rPr>
              <a:t>Trois ressources complémentaires pour déléguer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1828800"/>
            <a:ext cx="3566160" cy="411480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457200" y="1828800"/>
            <a:ext cx="3566160" cy="73152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457200" y="1874519"/>
            <a:ext cx="356616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LEVIER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0080" y="2743200"/>
            <a:ext cx="32004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000" b="1">
                <a:solidFill>
                  <a:srgbClr val="1F3A5F"/>
                </a:solidFill>
                <a:latin typeface="Calibri"/>
              </a:rPr>
              <a:t>Ressources humaines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0080" y="3566160"/>
            <a:ext cx="3200400" cy="2286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400" b="0">
                <a:solidFill>
                  <a:srgbClr val="222222"/>
                </a:solidFill>
                <a:latin typeface="Calibri"/>
              </a:rPr>
              <a:t>Camarades en informatique,</a:t>
            </a:r>
          </a:p>
          <a:p>
            <a:pPr algn="ctr"/>
            <a:r>
              <a:rPr sz="1400" b="0">
                <a:solidFill>
                  <a:srgbClr val="222222"/>
                </a:solidFill>
                <a:latin typeface="Calibri"/>
              </a:rPr>
              <a:t>freelances (Malt, Fiverr),</a:t>
            </a:r>
          </a:p>
          <a:p>
            <a:pPr algn="ctr"/>
            <a:r>
              <a:rPr sz="1400" b="0">
                <a:solidFill>
                  <a:srgbClr val="222222"/>
                </a:solidFill>
                <a:latin typeface="Calibri"/>
              </a:rPr>
              <a:t>coworkings &amp; incubateurs DZ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297680" y="1828800"/>
            <a:ext cx="3566160" cy="411480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Rectangle 13"/>
          <p:cNvSpPr/>
          <p:nvPr/>
        </p:nvSpPr>
        <p:spPr>
          <a:xfrm>
            <a:off x="4297680" y="1828800"/>
            <a:ext cx="3566160" cy="7315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4297680" y="1874519"/>
            <a:ext cx="356616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LEVIER 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480560" y="2743200"/>
            <a:ext cx="32004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000" b="1">
                <a:solidFill>
                  <a:srgbClr val="1F3A5F"/>
                </a:solidFill>
                <a:latin typeface="Calibri"/>
              </a:rPr>
              <a:t>Intelligence artificielle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80560" y="3566160"/>
            <a:ext cx="3200400" cy="2286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400" b="0">
                <a:solidFill>
                  <a:srgbClr val="222222"/>
                </a:solidFill>
                <a:latin typeface="Calibri"/>
              </a:rPr>
              <a:t>ChatGPT, Claude, Lovable,</a:t>
            </a:r>
          </a:p>
          <a:p>
            <a:pPr algn="ctr"/>
            <a:r>
              <a:rPr sz="1400" b="0">
                <a:solidFill>
                  <a:srgbClr val="222222"/>
                </a:solidFill>
                <a:latin typeface="Calibri"/>
              </a:rPr>
              <a:t>v0, Bolt.new pour générer</a:t>
            </a:r>
          </a:p>
          <a:p>
            <a:pPr algn="ctr"/>
            <a:r>
              <a:rPr sz="1400" b="0">
                <a:solidFill>
                  <a:srgbClr val="222222"/>
                </a:solidFill>
                <a:latin typeface="Calibri"/>
              </a:rPr>
              <a:t>texte, code et apps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138160" y="1828800"/>
            <a:ext cx="3566160" cy="411480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9" name="Rectangle 18"/>
          <p:cNvSpPr/>
          <p:nvPr/>
        </p:nvSpPr>
        <p:spPr>
          <a:xfrm>
            <a:off x="8138160" y="1828800"/>
            <a:ext cx="3566160" cy="73152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0" name="TextBox 19"/>
          <p:cNvSpPr txBox="1"/>
          <p:nvPr/>
        </p:nvSpPr>
        <p:spPr>
          <a:xfrm>
            <a:off x="8138160" y="1874519"/>
            <a:ext cx="3566160" cy="64008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sz="1600" b="1">
                <a:solidFill>
                  <a:srgbClr val="FFFFFF"/>
                </a:solidFill>
                <a:latin typeface="Calibri"/>
              </a:rPr>
              <a:t>LEVIER 3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21040" y="2743200"/>
            <a:ext cx="3200400" cy="73152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2000" b="1">
                <a:solidFill>
                  <a:srgbClr val="1F3A5F"/>
                </a:solidFill>
                <a:latin typeface="Calibri"/>
              </a:rPr>
              <a:t>Outils no-code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21040" y="3566160"/>
            <a:ext cx="3200400" cy="22860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400" b="0">
                <a:solidFill>
                  <a:srgbClr val="222222"/>
                </a:solidFill>
                <a:latin typeface="Calibri"/>
              </a:rPr>
              <a:t>Notion, Airtable, Glide,</a:t>
            </a:r>
          </a:p>
          <a:p>
            <a:pPr algn="ctr"/>
            <a:r>
              <a:rPr sz="1400" b="0">
                <a:solidFill>
                  <a:srgbClr val="222222"/>
                </a:solidFill>
                <a:latin typeface="Calibri"/>
              </a:rPr>
              <a:t>Tally pour assembler</a:t>
            </a:r>
          </a:p>
          <a:p>
            <a:pPr algn="ctr"/>
            <a:r>
              <a:rPr sz="1400" b="0">
                <a:solidFill>
                  <a:srgbClr val="222222"/>
                </a:solidFill>
                <a:latin typeface="Calibri"/>
              </a:rPr>
              <a:t>sans coder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7200" y="6126480"/>
            <a:ext cx="1124712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ctr"/>
            <a:r>
              <a:rPr sz="1400" b="1">
                <a:solidFill>
                  <a:srgbClr val="E87A29"/>
                </a:solidFill>
                <a:latin typeface="Calibri"/>
              </a:rPr>
              <a:t>→ Tu peux combiner les trois selon le besoin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365760" y="104596"/>
            <a:ext cx="10058400" cy="43088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fr-FR" sz="2200" b="1" dirty="0">
                <a:solidFill>
                  <a:srgbClr val="FFFFFF"/>
                </a:solidFill>
                <a:latin typeface="Calibri"/>
              </a:rPr>
              <a:t>IDE (Integrated </a:t>
            </a:r>
            <a:r>
              <a:rPr lang="fr-FR" sz="2200" b="1" dirty="0" err="1">
                <a:solidFill>
                  <a:srgbClr val="FFFFFF"/>
                </a:solidFill>
                <a:latin typeface="Calibri"/>
              </a:rPr>
              <a:t>Development</a:t>
            </a:r>
            <a:r>
              <a:rPr lang="fr-FR" sz="2200" b="1" dirty="0">
                <a:solidFill>
                  <a:srgbClr val="FFFFFF"/>
                </a:solidFill>
                <a:latin typeface="Calibri"/>
              </a:rPr>
              <a:t> </a:t>
            </a:r>
            <a:r>
              <a:rPr lang="fr-FR" sz="2200" b="1" dirty="0" err="1">
                <a:solidFill>
                  <a:srgbClr val="FFFFFF"/>
                </a:solidFill>
                <a:latin typeface="Calibri"/>
              </a:rPr>
              <a:t>Environments</a:t>
            </a:r>
            <a:r>
              <a:rPr lang="fr-FR" sz="2200" b="1" dirty="0">
                <a:solidFill>
                  <a:srgbClr val="FFFFFF"/>
                </a:solidFill>
                <a:latin typeface="Calibri"/>
              </a:rPr>
              <a:t>)</a:t>
            </a:r>
            <a:endParaRPr sz="2200" b="1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6 / 12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CBF41D2-46BD-CC69-E8DC-50DD25752D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811506"/>
            <a:ext cx="7649915" cy="21717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0F1CE6E-BBEE-BA92-756B-68C57628A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132" y="3154647"/>
            <a:ext cx="7065819" cy="360938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0A5C2A6-A29A-3C0E-58C0-23ADCE9411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769" y="3874781"/>
            <a:ext cx="4926143" cy="288924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543438-D8C5-A242-38B6-5A92B0CB82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99993D-8F75-F26D-DC0C-ED005AF04D0D}"/>
              </a:ext>
            </a:extLst>
          </p:cNvPr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28E80FD-1455-726D-8F62-D3C365A272F1}"/>
              </a:ext>
            </a:extLst>
          </p:cNvPr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8F3E6C-7ADC-54B9-2FB3-C9079EA5CC53}"/>
              </a:ext>
            </a:extLst>
          </p:cNvPr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6 / 12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44BE9DB-226B-C698-AA82-F3D51183A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4" y="396706"/>
            <a:ext cx="11851574" cy="646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09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8A19C-2511-79BB-5F16-BC519CF46E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FD645B-1F88-5EDB-EEED-5E8F45B2973E}"/>
              </a:ext>
            </a:extLst>
          </p:cNvPr>
          <p:cNvSpPr/>
          <p:nvPr/>
        </p:nvSpPr>
        <p:spPr>
          <a:xfrm>
            <a:off x="0" y="0"/>
            <a:ext cx="12191695" cy="640080"/>
          </a:xfrm>
          <a:prstGeom prst="rect">
            <a:avLst/>
          </a:prstGeom>
          <a:solidFill>
            <a:srgbClr val="1F3A5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5B1C50-8BF4-7AEF-6F77-3DACB776886E}"/>
              </a:ext>
            </a:extLst>
          </p:cNvPr>
          <p:cNvSpPr/>
          <p:nvPr/>
        </p:nvSpPr>
        <p:spPr>
          <a:xfrm>
            <a:off x="0" y="640080"/>
            <a:ext cx="137160" cy="6217920"/>
          </a:xfrm>
          <a:prstGeom prst="rect">
            <a:avLst/>
          </a:prstGeom>
          <a:solidFill>
            <a:srgbClr val="E87A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D81618-FF38-C28B-2056-FE574188D28A}"/>
              </a:ext>
            </a:extLst>
          </p:cNvPr>
          <p:cNvSpPr txBox="1"/>
          <p:nvPr/>
        </p:nvSpPr>
        <p:spPr>
          <a:xfrm>
            <a:off x="365760" y="91440"/>
            <a:ext cx="1005840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sz="2200" b="1">
                <a:solidFill>
                  <a:srgbClr val="FFFFFF"/>
                </a:solidFill>
                <a:latin typeface="Calibri"/>
              </a:rPr>
              <a:t>5. Levier 1 — Ressources humaines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69B3FF-40DA-6548-DE86-78938750F2F1}"/>
              </a:ext>
            </a:extLst>
          </p:cNvPr>
          <p:cNvSpPr txBox="1"/>
          <p:nvPr/>
        </p:nvSpPr>
        <p:spPr>
          <a:xfrm>
            <a:off x="10789920" y="91440"/>
            <a:ext cx="1280160" cy="4572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r"/>
            <a:r>
              <a:rPr sz="1400" b="0">
                <a:solidFill>
                  <a:srgbClr val="FFFFFF"/>
                </a:solidFill>
                <a:latin typeface="Calibri"/>
              </a:rPr>
              <a:t>6 / 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7C757-3B91-30D5-0B25-EA36AA2F4234}"/>
              </a:ext>
            </a:extLst>
          </p:cNvPr>
          <p:cNvSpPr txBox="1"/>
          <p:nvPr/>
        </p:nvSpPr>
        <p:spPr>
          <a:xfrm>
            <a:off x="457200" y="914400"/>
            <a:ext cx="11247120" cy="640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2600" b="1">
                <a:solidFill>
                  <a:srgbClr val="1F3A5F"/>
                </a:solidFill>
                <a:latin typeface="Calibri"/>
              </a:rPr>
              <a:t>Tu n'es pas seul : il y a toujours quelqu'un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AE1071-19C2-0C4D-04EC-B1EDDEFF0125}"/>
              </a:ext>
            </a:extLst>
          </p:cNvPr>
          <p:cNvSpPr txBox="1"/>
          <p:nvPr/>
        </p:nvSpPr>
        <p:spPr>
          <a:xfrm>
            <a:off x="457200" y="1737360"/>
            <a:ext cx="11247120" cy="45720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0">
                <a:solidFill>
                  <a:srgbClr val="222222"/>
                </a:solidFill>
                <a:latin typeface="Calibri"/>
              </a:rPr>
              <a:t>Où trouver de l'aide humaine — du gratuit au payant 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870E5-9505-1B05-151C-40B2F35D22BD}"/>
              </a:ext>
            </a:extLst>
          </p:cNvPr>
          <p:cNvSpPr txBox="1"/>
          <p:nvPr/>
        </p:nvSpPr>
        <p:spPr>
          <a:xfrm>
            <a:off x="640080" y="2377440"/>
            <a:ext cx="10972800" cy="165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800"/>
              </a:spcAft>
            </a:pPr>
            <a:r>
              <a:rPr sz="1500" b="1" dirty="0">
                <a:solidFill>
                  <a:srgbClr val="E87A29"/>
                </a:solidFill>
              </a:rPr>
              <a:t>▸ 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Camarades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/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collègues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en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informatique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: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échange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de services (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tu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les aides sur ton métier)</a:t>
            </a:r>
          </a:p>
          <a:p>
            <a:pPr algn="l">
              <a:spcAft>
                <a:spcPts val="800"/>
              </a:spcAft>
            </a:pPr>
            <a:r>
              <a:rPr sz="1500" b="1" dirty="0">
                <a:solidFill>
                  <a:srgbClr val="E87A29"/>
                </a:solidFill>
              </a:rPr>
              <a:t>▸  </a:t>
            </a:r>
            <a:r>
              <a:rPr sz="1500" dirty="0">
                <a:solidFill>
                  <a:srgbClr val="222222"/>
                </a:solidFill>
                <a:latin typeface="Calibri"/>
              </a:rPr>
              <a:t>Réseau LinkedIn,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anciens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d'école</a:t>
            </a:r>
            <a:r>
              <a:rPr sz="1500" dirty="0">
                <a:solidFill>
                  <a:srgbClr val="222222"/>
                </a:solidFill>
                <a:latin typeface="Calibri"/>
              </a:rPr>
              <a:t>,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incubateurs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)</a:t>
            </a:r>
          </a:p>
          <a:p>
            <a:pPr algn="l">
              <a:spcAft>
                <a:spcPts val="800"/>
              </a:spcAft>
            </a:pPr>
            <a:r>
              <a:rPr sz="1500" b="1" dirty="0">
                <a:solidFill>
                  <a:srgbClr val="E87A29"/>
                </a:solidFill>
              </a:rPr>
              <a:t>▸ 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Communautés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Discord / Reddit / Telegram /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groupes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Facebook entrepreneurs DZ</a:t>
            </a:r>
          </a:p>
          <a:p>
            <a:pPr algn="l">
              <a:spcAft>
                <a:spcPts val="800"/>
              </a:spcAft>
            </a:pPr>
            <a:r>
              <a:rPr sz="1500" b="1" dirty="0">
                <a:solidFill>
                  <a:srgbClr val="E87A29"/>
                </a:solidFill>
              </a:rPr>
              <a:t>▸  </a:t>
            </a:r>
            <a:r>
              <a:rPr sz="1500" dirty="0">
                <a:solidFill>
                  <a:srgbClr val="222222"/>
                </a:solidFill>
                <a:latin typeface="Calibri"/>
              </a:rPr>
              <a:t>Freelances sur Malt, Fiverr, Upwork (à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partir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de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quelques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milliers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de DA)</a:t>
            </a:r>
          </a:p>
          <a:p>
            <a:pPr algn="l">
              <a:spcAft>
                <a:spcPts val="800"/>
              </a:spcAft>
            </a:pPr>
            <a:r>
              <a:rPr sz="1500" b="1" dirty="0">
                <a:solidFill>
                  <a:srgbClr val="E87A29"/>
                </a:solidFill>
              </a:rPr>
              <a:t>▸  </a:t>
            </a:r>
            <a:r>
              <a:rPr sz="1500" dirty="0">
                <a:solidFill>
                  <a:srgbClr val="222222"/>
                </a:solidFill>
                <a:latin typeface="Calibri"/>
              </a:rPr>
              <a:t>Stagiaires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en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informatique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: ESI, USTHB, écoles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privées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—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leur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encadrant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cherche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peut-être</a:t>
            </a:r>
            <a:r>
              <a:rPr sz="1500" dirty="0">
                <a:solidFill>
                  <a:srgbClr val="222222"/>
                </a:solidFill>
                <a:latin typeface="Calibri"/>
              </a:rPr>
              <a:t> un </a:t>
            </a:r>
            <a:r>
              <a:rPr sz="1500" dirty="0" err="1">
                <a:solidFill>
                  <a:srgbClr val="222222"/>
                </a:solidFill>
                <a:latin typeface="Calibri"/>
              </a:rPr>
              <a:t>sujet</a:t>
            </a:r>
            <a:endParaRPr sz="1500" dirty="0">
              <a:solidFill>
                <a:srgbClr val="222222"/>
              </a:solidFill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E0A7BD-D0F8-FD1E-E81C-461C04664F81}"/>
              </a:ext>
            </a:extLst>
          </p:cNvPr>
          <p:cNvSpPr/>
          <p:nvPr/>
        </p:nvSpPr>
        <p:spPr>
          <a:xfrm>
            <a:off x="457200" y="5394960"/>
            <a:ext cx="11247120" cy="914400"/>
          </a:xfrm>
          <a:prstGeom prst="rect">
            <a:avLst/>
          </a:prstGeom>
          <a:solidFill>
            <a:srgbClr val="F5F5F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FF097-B528-5CDF-DA64-AF47407C3A9D}"/>
              </a:ext>
            </a:extLst>
          </p:cNvPr>
          <p:cNvSpPr txBox="1"/>
          <p:nvPr/>
        </p:nvSpPr>
        <p:spPr>
          <a:xfrm>
            <a:off x="731520" y="5440680"/>
            <a:ext cx="10698480" cy="36576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200" b="1">
                <a:solidFill>
                  <a:srgbClr val="E87A29"/>
                </a:solidFill>
                <a:latin typeface="Calibri"/>
              </a:rPr>
              <a:t>RÈGLE D'OR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78FF84-00D4-A991-AEAC-EDB6C65A3BD9}"/>
              </a:ext>
            </a:extLst>
          </p:cNvPr>
          <p:cNvSpPr txBox="1"/>
          <p:nvPr/>
        </p:nvSpPr>
        <p:spPr>
          <a:xfrm>
            <a:off x="731520" y="5715000"/>
            <a:ext cx="10698480" cy="54864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>
            <a:pPr algn="l"/>
            <a:r>
              <a:rPr sz="1600" b="0" dirty="0">
                <a:solidFill>
                  <a:srgbClr val="222222"/>
                </a:solidFill>
                <a:latin typeface="Calibri"/>
              </a:rPr>
              <a:t>Tu </a:t>
            </a:r>
            <a:r>
              <a:rPr sz="1600" b="0" dirty="0" err="1">
                <a:solidFill>
                  <a:srgbClr val="222222"/>
                </a:solidFill>
                <a:latin typeface="Calibri"/>
              </a:rPr>
              <a:t>dois</a:t>
            </a:r>
            <a:r>
              <a:rPr sz="1600" b="0" dirty="0">
                <a:solidFill>
                  <a:srgbClr val="222222"/>
                </a:solidFill>
                <a:latin typeface="Calibri"/>
              </a:rPr>
              <a:t> savoir </a:t>
            </a:r>
            <a:r>
              <a:rPr sz="1600" b="0" dirty="0" err="1">
                <a:solidFill>
                  <a:srgbClr val="222222"/>
                </a:solidFill>
                <a:latin typeface="Calibri"/>
              </a:rPr>
              <a:t>rédiger</a:t>
            </a:r>
            <a:r>
              <a:rPr sz="1600" b="0" dirty="0">
                <a:solidFill>
                  <a:srgbClr val="222222"/>
                </a:solidFill>
                <a:latin typeface="Calibri"/>
              </a:rPr>
              <a:t> un brief </a:t>
            </a:r>
            <a:r>
              <a:rPr sz="1600" b="0" dirty="0" err="1">
                <a:solidFill>
                  <a:srgbClr val="222222"/>
                </a:solidFill>
                <a:latin typeface="Calibri"/>
              </a:rPr>
              <a:t>clair</a:t>
            </a:r>
            <a:r>
              <a:rPr sz="1600" b="0" dirty="0">
                <a:solidFill>
                  <a:srgbClr val="222222"/>
                </a:solidFill>
                <a:latin typeface="Calibri"/>
              </a:rPr>
              <a:t>. Sans brief, pas de </a:t>
            </a:r>
            <a:r>
              <a:rPr sz="1600" b="0" dirty="0" err="1">
                <a:solidFill>
                  <a:srgbClr val="222222"/>
                </a:solidFill>
                <a:latin typeface="Calibri"/>
              </a:rPr>
              <a:t>délégation</a:t>
            </a:r>
            <a:r>
              <a:rPr sz="1600" b="0" dirty="0">
                <a:solidFill>
                  <a:srgbClr val="222222"/>
                </a:solidFill>
                <a:latin typeface="Calibri"/>
              </a:rPr>
              <a:t> possible.</a:t>
            </a:r>
          </a:p>
        </p:txBody>
      </p:sp>
    </p:spTree>
    <p:extLst>
      <p:ext uri="{BB962C8B-B14F-4D97-AF65-F5344CB8AC3E}">
        <p14:creationId xmlns:p14="http://schemas.microsoft.com/office/powerpoint/2010/main" val="1386695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1088</Words>
  <Application>Microsoft Office PowerPoint</Application>
  <PresentationFormat>Widescreen</PresentationFormat>
  <Paragraphs>169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Arabic Typesetting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Mostefa MEDJAHED</cp:lastModifiedBy>
  <cp:revision>3</cp:revision>
  <dcterms:created xsi:type="dcterms:W3CDTF">2013-01-27T09:14:16Z</dcterms:created>
  <dcterms:modified xsi:type="dcterms:W3CDTF">2026-06-01T22:41:22Z</dcterms:modified>
  <cp:category/>
</cp:coreProperties>
</file>